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sldIdLst>
    <p:sldId id="257" r:id="rId2"/>
    <p:sldId id="265" r:id="rId3"/>
    <p:sldId id="266" r:id="rId4"/>
    <p:sldId id="268" r:id="rId5"/>
    <p:sldId id="269" r:id="rId6"/>
    <p:sldId id="258" r:id="rId7"/>
    <p:sldId id="259" r:id="rId8"/>
    <p:sldId id="260" r:id="rId9"/>
    <p:sldId id="261" r:id="rId10"/>
    <p:sldId id="264" r:id="rId11"/>
    <p:sldId id="262" r:id="rId12"/>
    <p:sldId id="263" r:id="rId1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54770-0886-49C1-8ECD-55965C3D0229}" type="datetimeFigureOut">
              <a:rPr lang="da-DK" smtClean="0"/>
              <a:t>31-01-2012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8E1DD-F5A2-4BB7-BC05-4551DA810B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1346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C71E913-4C1F-49A0-823F-56370A779B72}" type="slidenum">
              <a:rPr lang="da-DK" sz="1200" smtClean="0"/>
              <a:pPr eaLnBrk="1" hangingPunct="1"/>
              <a:t>4</a:t>
            </a:fld>
            <a:endParaRPr lang="da-DK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ED41FAC-8D10-4A77-9ABD-9E687856C813}" type="slidenum">
              <a:rPr lang="da-DK" sz="1200" smtClean="0"/>
              <a:pPr eaLnBrk="1" hangingPunct="1"/>
              <a:t>5</a:t>
            </a:fld>
            <a:endParaRPr lang="da-DK" sz="120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 w="12700" cap="flat"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534" y="4343913"/>
            <a:ext cx="5028986" cy="4114361"/>
          </a:xfrm>
          <a:noFill/>
        </p:spPr>
        <p:txBody>
          <a:bodyPr lIns="89230" tIns="44615" rIns="89230" bIns="44615"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5FAB-533F-4773-8B8B-D5E6AEC5E584}" type="datetimeFigureOut">
              <a:rPr lang="da-DK" smtClean="0"/>
              <a:pPr/>
              <a:t>31-01-2012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4225-7BBE-4358-B387-1875018F34C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5FAB-533F-4773-8B8B-D5E6AEC5E584}" type="datetimeFigureOut">
              <a:rPr lang="da-DK" smtClean="0"/>
              <a:pPr/>
              <a:t>31-01-2012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4225-7BBE-4358-B387-1875018F34C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5FAB-533F-4773-8B8B-D5E6AEC5E584}" type="datetimeFigureOut">
              <a:rPr lang="da-DK" smtClean="0"/>
              <a:pPr/>
              <a:t>31-01-2012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4225-7BBE-4358-B387-1875018F34C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el, tekst og clipart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multimedieklip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da-DK" noProof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4752F-5000-420E-A217-262F57B460E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749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5FAB-533F-4773-8B8B-D5E6AEC5E584}" type="datetimeFigureOut">
              <a:rPr lang="da-DK" smtClean="0"/>
              <a:pPr/>
              <a:t>31-01-2012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4225-7BBE-4358-B387-1875018F34C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5FAB-533F-4773-8B8B-D5E6AEC5E584}" type="datetimeFigureOut">
              <a:rPr lang="da-DK" smtClean="0"/>
              <a:pPr/>
              <a:t>31-01-2012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4225-7BBE-4358-B387-1875018F34C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5FAB-533F-4773-8B8B-D5E6AEC5E584}" type="datetimeFigureOut">
              <a:rPr lang="da-DK" smtClean="0"/>
              <a:pPr/>
              <a:t>31-01-2012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4225-7BBE-4358-B387-1875018F34C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5FAB-533F-4773-8B8B-D5E6AEC5E584}" type="datetimeFigureOut">
              <a:rPr lang="da-DK" smtClean="0"/>
              <a:pPr/>
              <a:t>31-01-2012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4225-7BBE-4358-B387-1875018F34C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5FAB-533F-4773-8B8B-D5E6AEC5E584}" type="datetimeFigureOut">
              <a:rPr lang="da-DK" smtClean="0"/>
              <a:pPr/>
              <a:t>31-01-2012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4225-7BBE-4358-B387-1875018F34C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5FAB-533F-4773-8B8B-D5E6AEC5E584}" type="datetimeFigureOut">
              <a:rPr lang="da-DK" smtClean="0"/>
              <a:pPr/>
              <a:t>31-01-2012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4225-7BBE-4358-B387-1875018F34C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5FAB-533F-4773-8B8B-D5E6AEC5E584}" type="datetimeFigureOut">
              <a:rPr lang="da-DK" smtClean="0"/>
              <a:pPr/>
              <a:t>31-01-2012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4225-7BBE-4358-B387-1875018F34C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5FAB-533F-4773-8B8B-D5E6AEC5E584}" type="datetimeFigureOut">
              <a:rPr lang="da-DK" smtClean="0"/>
              <a:pPr/>
              <a:t>31-01-2012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84225-7BBE-4358-B387-1875018F34C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B5FAB-533F-4773-8B8B-D5E6AEC5E584}" type="datetimeFigureOut">
              <a:rPr lang="da-DK" smtClean="0"/>
              <a:pPr/>
              <a:t>31-01-2012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84225-7BBE-4358-B387-1875018F34C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natmus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237312"/>
            <a:ext cx="2257425" cy="381000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6551712" y="6381328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Nationalmuseet d. 29. november 2011</a:t>
            </a:r>
            <a:endParaRPr lang="da-DK" sz="1200" dirty="0"/>
          </a:p>
        </p:txBody>
      </p:sp>
      <p:pic>
        <p:nvPicPr>
          <p:cNvPr id="8" name="Billede 2" descr="Beskrivelse: E:\800px-Søfartsmonumentet_,_Langelinie[1].jpg"/>
          <p:cNvPicPr>
            <a:picLocks noChangeAspect="1" noChangeArrowheads="1"/>
          </p:cNvPicPr>
          <p:nvPr/>
        </p:nvPicPr>
        <p:blipFill>
          <a:blip r:embed="rId3" cstate="print"/>
          <a:srcRect b="6992"/>
          <a:stretch>
            <a:fillRect/>
          </a:stretch>
        </p:blipFill>
        <p:spPr bwMode="auto">
          <a:xfrm>
            <a:off x="323528" y="908720"/>
            <a:ext cx="3816424" cy="265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boks 10"/>
          <p:cNvSpPr txBox="1"/>
          <p:nvPr/>
        </p:nvSpPr>
        <p:spPr>
          <a:xfrm>
            <a:off x="1835696" y="260648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/>
              <a:t>Søfartsmonumentet Langelinie</a:t>
            </a:r>
            <a:endParaRPr lang="da-DK" sz="3200" dirty="0"/>
          </a:p>
        </p:txBody>
      </p:sp>
      <p:pic>
        <p:nvPicPr>
          <p:cNvPr id="13" name="Billede 12" descr="255438-s-fartsmonumentet-in-copenhag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645024"/>
            <a:ext cx="4283968" cy="2741739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4572000" y="1196752"/>
            <a:ext cx="4355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/>
              <a:t>Søfartsmonumentet </a:t>
            </a:r>
            <a:r>
              <a:rPr lang="da-DK" dirty="0"/>
              <a:t>Langelinie -</a:t>
            </a:r>
            <a:br>
              <a:rPr lang="da-DK" dirty="0"/>
            </a:br>
            <a:r>
              <a:rPr lang="da-DK" dirty="0"/>
              <a:t>Før og efter</a:t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dirty="0"/>
              <a:t>skumbasefigurer!</a:t>
            </a:r>
            <a:br>
              <a:rPr lang="da-DK" dirty="0"/>
            </a:br>
            <a:r>
              <a:rPr lang="da-DK" dirty="0"/>
              <a:t>rigtigt eller forkert – hvor er dokumentationen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natmus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237312"/>
            <a:ext cx="2257425" cy="381000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6551712" y="6381328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Nationalmuseet d. 29. november 2011</a:t>
            </a:r>
            <a:endParaRPr lang="da-DK" sz="1200" dirty="0"/>
          </a:p>
        </p:txBody>
      </p:sp>
      <p:sp>
        <p:nvSpPr>
          <p:cNvPr id="11" name="Tekstboks 10"/>
          <p:cNvSpPr txBox="1"/>
          <p:nvPr/>
        </p:nvSpPr>
        <p:spPr>
          <a:xfrm>
            <a:off x="1835696" y="260648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 smtClean="0"/>
              <a:t>Frelser Kirke</a:t>
            </a:r>
            <a:endParaRPr lang="da-DK" sz="3200" dirty="0"/>
          </a:p>
        </p:txBody>
      </p:sp>
      <p:sp>
        <p:nvSpPr>
          <p:cNvPr id="7" name="Tekstboks 6"/>
          <p:cNvSpPr txBox="1"/>
          <p:nvPr/>
        </p:nvSpPr>
        <p:spPr>
          <a:xfrm>
            <a:off x="4788024" y="1268760"/>
            <a:ext cx="4355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Opdragsgiver:    Fogh &amp; </a:t>
            </a:r>
            <a:r>
              <a:rPr lang="da-DK" dirty="0" err="1" smtClean="0"/>
              <a:t>Følner</a:t>
            </a:r>
            <a:r>
              <a:rPr lang="da-DK" dirty="0" smtClean="0"/>
              <a:t>  </a:t>
            </a:r>
          </a:p>
          <a:p>
            <a:r>
              <a:rPr lang="da-DK" dirty="0" smtClean="0"/>
              <a:t>År:                        2006</a:t>
            </a:r>
          </a:p>
          <a:p>
            <a:r>
              <a:rPr lang="da-DK" dirty="0" smtClean="0"/>
              <a:t>Omkostninger:   Kr. 40.000 </a:t>
            </a:r>
          </a:p>
          <a:p>
            <a:r>
              <a:rPr lang="da-DK" dirty="0" smtClean="0"/>
              <a:t>Anvendelse:       Genopstilling af inventar</a:t>
            </a:r>
            <a:endParaRPr lang="da-DK" dirty="0"/>
          </a:p>
        </p:txBody>
      </p:sp>
      <p:sp>
        <p:nvSpPr>
          <p:cNvPr id="9" name="Tekstboks 8"/>
          <p:cNvSpPr txBox="1"/>
          <p:nvPr/>
        </p:nvSpPr>
        <p:spPr>
          <a:xfrm>
            <a:off x="179512" y="5445224"/>
            <a:ext cx="360040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Metoder:   	Totalstation </a:t>
            </a:r>
          </a:p>
          <a:p>
            <a:r>
              <a:rPr lang="da-DK" dirty="0" smtClean="0"/>
              <a:t>  	  	</a:t>
            </a:r>
          </a:p>
          <a:p>
            <a:r>
              <a:rPr lang="da-DK" dirty="0"/>
              <a:t>	</a:t>
            </a:r>
            <a:r>
              <a:rPr lang="da-DK" dirty="0" smtClean="0"/>
              <a:t>  </a:t>
            </a:r>
          </a:p>
          <a:p>
            <a:endParaRPr lang="da-DK" dirty="0"/>
          </a:p>
        </p:txBody>
      </p:sp>
      <p:pic>
        <p:nvPicPr>
          <p:cNvPr id="8" name="Billede 7" descr="Frelser_f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052736"/>
            <a:ext cx="4139952" cy="2759968"/>
          </a:xfrm>
          <a:prstGeom prst="rect">
            <a:avLst/>
          </a:prstGeom>
        </p:spPr>
      </p:pic>
      <p:pic>
        <p:nvPicPr>
          <p:cNvPr id="10" name="Billede 9" descr="Frelser_pl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87724" y="3212976"/>
            <a:ext cx="4404756" cy="3113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natmus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237312"/>
            <a:ext cx="2257425" cy="381000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6551712" y="6381328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Nationalmuseet d. 29. november 2011</a:t>
            </a:r>
            <a:endParaRPr lang="da-DK" sz="1200" dirty="0"/>
          </a:p>
        </p:txBody>
      </p:sp>
      <p:sp>
        <p:nvSpPr>
          <p:cNvPr id="11" name="Tekstboks 10"/>
          <p:cNvSpPr txBox="1"/>
          <p:nvPr/>
        </p:nvSpPr>
        <p:spPr>
          <a:xfrm>
            <a:off x="1835696" y="260648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 smtClean="0"/>
              <a:t>Hvælv – Rørby kirke</a:t>
            </a:r>
            <a:endParaRPr lang="da-DK" sz="3200" dirty="0"/>
          </a:p>
        </p:txBody>
      </p:sp>
      <p:sp>
        <p:nvSpPr>
          <p:cNvPr id="7" name="Tekstboks 6"/>
          <p:cNvSpPr txBox="1"/>
          <p:nvPr/>
        </p:nvSpPr>
        <p:spPr>
          <a:xfrm>
            <a:off x="4788024" y="1268760"/>
            <a:ext cx="4355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Opdragsgiver:    Nordisk Konservering</a:t>
            </a:r>
          </a:p>
          <a:p>
            <a:r>
              <a:rPr lang="da-DK" dirty="0" smtClean="0"/>
              <a:t>År:                       2011</a:t>
            </a:r>
          </a:p>
          <a:p>
            <a:r>
              <a:rPr lang="da-DK" dirty="0" smtClean="0"/>
              <a:t>Omkostninger:  Kr. 50.000 (+ Kr. 25.000)</a:t>
            </a:r>
          </a:p>
          <a:p>
            <a:r>
              <a:rPr lang="da-DK" dirty="0" smtClean="0"/>
              <a:t>Anvendelse:      Tilstandsvurdering</a:t>
            </a:r>
            <a:endParaRPr lang="da-DK" dirty="0"/>
          </a:p>
        </p:txBody>
      </p:sp>
      <p:sp>
        <p:nvSpPr>
          <p:cNvPr id="9" name="Tekstboks 8"/>
          <p:cNvSpPr txBox="1"/>
          <p:nvPr/>
        </p:nvSpPr>
        <p:spPr>
          <a:xfrm>
            <a:off x="179512" y="5157192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Metoder:  	Totalstation </a:t>
            </a:r>
          </a:p>
          <a:p>
            <a:r>
              <a:rPr lang="da-DK" dirty="0"/>
              <a:t>	</a:t>
            </a:r>
            <a:r>
              <a:rPr lang="da-DK" dirty="0" smtClean="0"/>
              <a:t>  	Fotogrammetri</a:t>
            </a:r>
          </a:p>
          <a:p>
            <a:r>
              <a:rPr lang="da-DK" dirty="0"/>
              <a:t>	</a:t>
            </a:r>
            <a:r>
              <a:rPr lang="da-DK" dirty="0" smtClean="0"/>
              <a:t>  	(Laserscanning)</a:t>
            </a:r>
          </a:p>
          <a:p>
            <a:endParaRPr lang="da-DK" dirty="0" smtClean="0"/>
          </a:p>
          <a:p>
            <a:r>
              <a:rPr lang="da-DK" dirty="0"/>
              <a:t>	</a:t>
            </a:r>
            <a:r>
              <a:rPr lang="da-DK" dirty="0" smtClean="0"/>
              <a:t>  </a:t>
            </a:r>
          </a:p>
          <a:p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4320402" cy="324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Billede 7" descr="Rørby_snit_E A3_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8414" y="3212976"/>
            <a:ext cx="4301570" cy="3040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natmus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237312"/>
            <a:ext cx="2257425" cy="381000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6551712" y="6381328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Nationalmuseet d. 29. november 2011</a:t>
            </a:r>
            <a:endParaRPr lang="da-DK" sz="1200" dirty="0"/>
          </a:p>
        </p:txBody>
      </p:sp>
      <p:sp>
        <p:nvSpPr>
          <p:cNvPr id="11" name="Tekstboks 10"/>
          <p:cNvSpPr txBox="1"/>
          <p:nvPr/>
        </p:nvSpPr>
        <p:spPr>
          <a:xfrm>
            <a:off x="1835696" y="260648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 smtClean="0"/>
              <a:t>Portal – Falling kirke</a:t>
            </a:r>
            <a:endParaRPr lang="da-DK" sz="3200" dirty="0"/>
          </a:p>
        </p:txBody>
      </p:sp>
      <p:sp>
        <p:nvSpPr>
          <p:cNvPr id="7" name="Tekstboks 6"/>
          <p:cNvSpPr txBox="1"/>
          <p:nvPr/>
        </p:nvSpPr>
        <p:spPr>
          <a:xfrm>
            <a:off x="4788024" y="1268760"/>
            <a:ext cx="4355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Opdragsgiver:   Menighedsrådet for Falling 	          Kirke </a:t>
            </a:r>
          </a:p>
          <a:p>
            <a:r>
              <a:rPr lang="da-DK" dirty="0" smtClean="0"/>
              <a:t>År:                      2011</a:t>
            </a:r>
          </a:p>
          <a:p>
            <a:r>
              <a:rPr lang="da-DK" dirty="0" smtClean="0"/>
              <a:t>Omkostninger: Kr. 20.000</a:t>
            </a:r>
          </a:p>
          <a:p>
            <a:r>
              <a:rPr lang="da-DK" dirty="0" smtClean="0"/>
              <a:t>Anvendelse:      Tilstandsvurdering      </a:t>
            </a:r>
            <a:endParaRPr lang="da-DK" dirty="0"/>
          </a:p>
        </p:txBody>
      </p:sp>
      <p:sp>
        <p:nvSpPr>
          <p:cNvPr id="9" name="Tekstboks 8"/>
          <p:cNvSpPr txBox="1"/>
          <p:nvPr/>
        </p:nvSpPr>
        <p:spPr>
          <a:xfrm>
            <a:off x="179512" y="5103674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Metoder:  	Totalstation </a:t>
            </a:r>
          </a:p>
          <a:p>
            <a:r>
              <a:rPr lang="da-DK" dirty="0"/>
              <a:t>	</a:t>
            </a:r>
            <a:r>
              <a:rPr lang="da-DK" dirty="0" smtClean="0"/>
              <a:t>  	Båndmål</a:t>
            </a:r>
          </a:p>
          <a:p>
            <a:r>
              <a:rPr lang="da-DK" dirty="0"/>
              <a:t>	</a:t>
            </a:r>
            <a:r>
              <a:rPr lang="da-DK" dirty="0" smtClean="0"/>
              <a:t>  	</a:t>
            </a:r>
            <a:r>
              <a:rPr lang="da-DK" dirty="0"/>
              <a:t>	</a:t>
            </a:r>
            <a:r>
              <a:rPr lang="da-DK" dirty="0" smtClean="0"/>
              <a:t>  </a:t>
            </a:r>
          </a:p>
          <a:p>
            <a:endParaRPr lang="da-DK" dirty="0"/>
          </a:p>
        </p:txBody>
      </p:sp>
      <p:pic>
        <p:nvPicPr>
          <p:cNvPr id="8" name="Billede 7" descr="Falling_3d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356992"/>
            <a:ext cx="4644008" cy="2941523"/>
          </a:xfrm>
          <a:prstGeom prst="rect">
            <a:avLst/>
          </a:prstGeom>
        </p:spPr>
      </p:pic>
      <p:pic>
        <p:nvPicPr>
          <p:cNvPr id="10" name="Billede 9" descr="Falling_f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412776"/>
            <a:ext cx="3563888" cy="2672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00392" cy="1470025"/>
          </a:xfrm>
        </p:spPr>
        <p:txBody>
          <a:bodyPr>
            <a:normAutofit/>
          </a:bodyPr>
          <a:lstStyle/>
          <a:p>
            <a:pPr algn="l"/>
            <a:r>
              <a:rPr lang="da-DK" sz="3600" b="1" dirty="0">
                <a:cs typeface="Tunga" pitchFamily="34" charset="0"/>
              </a:rPr>
              <a:t>Dokumentation – bygning og anlæg</a:t>
            </a:r>
            <a:br>
              <a:rPr lang="da-DK" sz="3600" b="1" dirty="0">
                <a:cs typeface="Tunga" pitchFamily="34" charset="0"/>
              </a:rPr>
            </a:br>
            <a:r>
              <a:rPr lang="da-DK" sz="3600" b="1" dirty="0">
                <a:cs typeface="Tunga" pitchFamily="34" charset="0"/>
              </a:rPr>
              <a:t>Tegnestuen Friland, Nationalmuseet</a:t>
            </a:r>
            <a:endParaRPr lang="da-DK" sz="36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755576" y="1988840"/>
            <a:ext cx="7704856" cy="4248472"/>
          </a:xfrm>
        </p:spPr>
        <p:txBody>
          <a:bodyPr>
            <a:normAutofit fontScale="40000" lnSpcReduction="20000"/>
          </a:bodyPr>
          <a:lstStyle/>
          <a:p>
            <a:pPr marL="342900" indent="-342900" algn="l">
              <a:defRPr/>
            </a:pPr>
            <a:r>
              <a:rPr lang="da-DK" b="1" dirty="0"/>
              <a:t>Præsentation</a:t>
            </a:r>
            <a:r>
              <a:rPr lang="da-DK" dirty="0"/>
              <a:t>	</a:t>
            </a:r>
          </a:p>
          <a:p>
            <a:pPr marL="342900" indent="-342900" algn="l">
              <a:defRPr/>
            </a:pPr>
            <a:r>
              <a:rPr lang="da-DK" dirty="0" smtClean="0"/>
              <a:t>		Arkitekt Niels Erik Jensen, </a:t>
            </a:r>
            <a:r>
              <a:rPr lang="da-DK" dirty="0"/>
              <a:t>	arkitekt Niels Erik Jensen,  arkitekt Morten Kvist Jensen, </a:t>
            </a:r>
            <a:r>
              <a:rPr lang="da-DK" dirty="0" err="1"/>
              <a:t>landinsp</a:t>
            </a:r>
            <a:r>
              <a:rPr lang="da-DK" dirty="0"/>
              <a:t>. Klaus </a:t>
            </a:r>
          </a:p>
          <a:p>
            <a:pPr algn="l">
              <a:defRPr/>
            </a:pPr>
            <a:r>
              <a:rPr lang="da-DK" dirty="0"/>
              <a:t>	Støttrup Jensen og </a:t>
            </a:r>
            <a:r>
              <a:rPr lang="da-DK" dirty="0" smtClean="0"/>
              <a:t>div. </a:t>
            </a:r>
            <a:r>
              <a:rPr lang="da-DK" dirty="0"/>
              <a:t>Nationalmuseum fagkompetencer efter behov</a:t>
            </a:r>
          </a:p>
          <a:p>
            <a:pPr marL="342900" indent="-342900" algn="l">
              <a:defRPr/>
            </a:pPr>
            <a:r>
              <a:rPr lang="da-DK" b="1" dirty="0"/>
              <a:t>Hvorfor</a:t>
            </a:r>
            <a:r>
              <a:rPr lang="da-DK" dirty="0"/>
              <a:t>		</a:t>
            </a:r>
          </a:p>
          <a:p>
            <a:pPr algn="l">
              <a:defRPr/>
            </a:pPr>
            <a:r>
              <a:rPr lang="da-DK" dirty="0"/>
              <a:t>	vi har udviklet et godt værktøj til dokumentation og …..</a:t>
            </a:r>
          </a:p>
          <a:p>
            <a:pPr algn="l">
              <a:defRPr/>
            </a:pPr>
            <a:r>
              <a:rPr lang="da-DK" dirty="0"/>
              <a:t>	I har spændende antikvariske bygninger vi også gerne vil arbejde med og ….</a:t>
            </a:r>
          </a:p>
          <a:p>
            <a:pPr algn="l">
              <a:defRPr/>
            </a:pPr>
            <a:r>
              <a:rPr lang="da-DK" dirty="0"/>
              <a:t>	vi vil også gerne lave indtægtsdækket virksomhed, så vi fortsat kan udvikle og </a:t>
            </a:r>
            <a:r>
              <a:rPr lang="da-DK" dirty="0" smtClean="0"/>
              <a:t>fastholde 	kompetencer</a:t>
            </a:r>
            <a:r>
              <a:rPr lang="da-DK" dirty="0"/>
              <a:t>	</a:t>
            </a:r>
          </a:p>
          <a:p>
            <a:pPr marL="342900" indent="-342900" algn="l">
              <a:defRPr/>
            </a:pPr>
            <a:r>
              <a:rPr lang="da-DK" b="1" dirty="0"/>
              <a:t>Baggrund</a:t>
            </a:r>
            <a:r>
              <a:rPr lang="da-DK" dirty="0"/>
              <a:t>		</a:t>
            </a:r>
          </a:p>
          <a:p>
            <a:pPr algn="l">
              <a:lnSpc>
                <a:spcPct val="120000"/>
              </a:lnSpc>
              <a:defRPr/>
            </a:pPr>
            <a:r>
              <a:rPr lang="da-DK" dirty="0"/>
              <a:t> 	Nationalmuseets mangeårige dokumentation / opmåling af </a:t>
            </a:r>
            <a:r>
              <a:rPr lang="da-DK" dirty="0" smtClean="0"/>
              <a:t>arkæologiske udgravninger </a:t>
            </a:r>
            <a:r>
              <a:rPr lang="da-DK" dirty="0"/>
              <a:t>og </a:t>
            </a:r>
            <a:r>
              <a:rPr lang="da-DK" dirty="0" smtClean="0"/>
              <a:t>	bygningsarkæologiske </a:t>
            </a:r>
            <a:r>
              <a:rPr lang="da-DK" dirty="0"/>
              <a:t>undersøgelser.  </a:t>
            </a:r>
          </a:p>
          <a:p>
            <a:pPr algn="l">
              <a:lnSpc>
                <a:spcPct val="120000"/>
              </a:lnSpc>
              <a:defRPr/>
            </a:pPr>
            <a:r>
              <a:rPr lang="da-DK" dirty="0"/>
              <a:t>	Mht. bygninger og anlæg har Nationalmuseets forvaltning af fredede bygninger 	frem til  	slutningen 1970érne affødt en række temaundersøgelser tilgængelig i arkivfonde som; 	bondegårds-, købstads- og industriundersøgelserne, møllearkivet og ikke mindst 	Antikvarisk / </a:t>
            </a:r>
            <a:r>
              <a:rPr lang="da-DK" dirty="0" smtClean="0"/>
              <a:t>	Topografisk </a:t>
            </a:r>
            <a:r>
              <a:rPr lang="da-DK" dirty="0"/>
              <a:t>arkiv –</a:t>
            </a:r>
          </a:p>
          <a:p>
            <a:pPr algn="l">
              <a:lnSpc>
                <a:spcPct val="120000"/>
              </a:lnSpc>
              <a:defRPr/>
            </a:pPr>
            <a:r>
              <a:rPr lang="da-DK" dirty="0"/>
              <a:t>	Sidstnævnte Antikvarisk, topografisk arkiv er en guldgrube, stærkt vanedannende for 	 </a:t>
            </a:r>
            <a:r>
              <a:rPr lang="da-DK" dirty="0" smtClean="0"/>
              <a:t>	arkitekter </a:t>
            </a:r>
            <a:r>
              <a:rPr lang="da-DK" dirty="0"/>
              <a:t>og fyldt op med tegninger, opmålinger, skitser, beskrivelser foto af vores 	bedste antikvariske mindesmærker, bygninger og anlæg / opmålt og dokumenteret af 	vores hæderkronede forgængere indenfor de antikvariske fagområder.</a:t>
            </a:r>
          </a:p>
          <a:p>
            <a:pPr algn="l"/>
            <a:r>
              <a:rPr lang="da-DK" dirty="0" smtClean="0"/>
              <a:t>	Frilandsmuseet</a:t>
            </a:r>
            <a:endParaRPr lang="da-DK" dirty="0"/>
          </a:p>
        </p:txBody>
      </p:sp>
      <p:pic>
        <p:nvPicPr>
          <p:cNvPr id="4" name="Billede 3" descr="natmus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381328"/>
            <a:ext cx="2257425" cy="381000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6551712" y="6381328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Nationalmuseet d. 29. november 2011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199934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16563" y="404664"/>
            <a:ext cx="820891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a-DK" sz="2800" b="1" dirty="0"/>
              <a:t>Dokumentation / opmåling og formidling i 3D</a:t>
            </a:r>
            <a:r>
              <a:rPr lang="da-DK" sz="2800" dirty="0"/>
              <a:t> </a:t>
            </a:r>
            <a:endParaRPr lang="da-DK" sz="2800" dirty="0" smtClean="0"/>
          </a:p>
          <a:p>
            <a:pPr>
              <a:defRPr/>
            </a:pPr>
            <a:endParaRPr lang="da-DK" sz="2800" dirty="0"/>
          </a:p>
          <a:p>
            <a:pPr>
              <a:defRPr/>
            </a:pPr>
            <a:endParaRPr lang="da-DK" sz="1200" dirty="0"/>
          </a:p>
          <a:p>
            <a:pPr>
              <a:defRPr/>
            </a:pPr>
            <a:r>
              <a:rPr lang="da-DK" sz="1600" dirty="0"/>
              <a:t>Nationalmuseet har i en årrække arbejdet med implementering af elektronisk dokumentation i løsning af opgaver i både arkæologien og i </a:t>
            </a:r>
            <a:r>
              <a:rPr lang="da-DK" sz="1600" dirty="0" err="1"/>
              <a:t>bygningsarkælogien</a:t>
            </a:r>
            <a:r>
              <a:rPr lang="da-DK" sz="1600" dirty="0"/>
              <a:t>.  Vi har løst en række opgaver i hver sin ende af skalaen, såvel internt som eksternt og har vel først og fremmest et nybrud med totalstationens elektroniske, 3D opmålingssystem. </a:t>
            </a:r>
          </a:p>
          <a:p>
            <a:pPr>
              <a:defRPr/>
            </a:pPr>
            <a:r>
              <a:rPr lang="da-DK" sz="1600" dirty="0"/>
              <a:t>Det er produktet af denne opmåling – den tredimensionelle </a:t>
            </a:r>
            <a:r>
              <a:rPr lang="da-DK" sz="1600" dirty="0" err="1"/>
              <a:t>trådmodel</a:t>
            </a:r>
            <a:r>
              <a:rPr lang="da-DK" sz="1600" dirty="0"/>
              <a:t>, vi finder er interessant og brugbar som grundmodel i forhold til lagring af allehånde data, og til næsten enhver anden efterbehandling man måtte ønske sig i et </a:t>
            </a:r>
            <a:r>
              <a:rPr lang="da-DK" sz="1600" dirty="0" smtClean="0"/>
              <a:t>projekt , </a:t>
            </a:r>
            <a:r>
              <a:rPr lang="da-DK" sz="1600" b="1" dirty="0" smtClean="0"/>
              <a:t>f.eks.</a:t>
            </a:r>
            <a:endParaRPr lang="da-DK" sz="1600" b="1" dirty="0"/>
          </a:p>
          <a:p>
            <a:pPr>
              <a:defRPr/>
            </a:pPr>
            <a:endParaRPr lang="da-DK" sz="1600" dirty="0"/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da-DK" sz="1600" i="1" dirty="0" smtClean="0"/>
              <a:t>analoge </a:t>
            </a:r>
            <a:r>
              <a:rPr lang="da-DK" sz="1600" i="1" dirty="0"/>
              <a:t>opmålinger via fixpunkter hægtes op på totalstationens trådnetopmåling</a:t>
            </a:r>
          </a:p>
          <a:p>
            <a:pPr lvl="1">
              <a:buFont typeface="Arial" charset="0"/>
              <a:buChar char="•"/>
              <a:defRPr/>
            </a:pPr>
            <a:r>
              <a:rPr lang="da-DK" sz="1600" i="1" dirty="0"/>
              <a:t>  </a:t>
            </a:r>
            <a:r>
              <a:rPr lang="da-DK" sz="1600" i="1" dirty="0" smtClean="0"/>
              <a:t>  digitale </a:t>
            </a:r>
            <a:r>
              <a:rPr lang="da-DK" sz="1600" i="1" dirty="0"/>
              <a:t>billeder kan skaleres og hæftes til </a:t>
            </a:r>
            <a:r>
              <a:rPr lang="da-DK" sz="1600" i="1" dirty="0" err="1"/>
              <a:t>trådmodellen</a:t>
            </a:r>
            <a:r>
              <a:rPr lang="da-DK" sz="1600" i="1" dirty="0"/>
              <a:t> til målfaste opstalter </a:t>
            </a:r>
          </a:p>
          <a:p>
            <a:pPr lvl="1">
              <a:buFont typeface="Arial" charset="0"/>
              <a:buChar char="•"/>
              <a:defRPr/>
            </a:pPr>
            <a:r>
              <a:rPr lang="da-DK" sz="1600" i="1" dirty="0"/>
              <a:t>  </a:t>
            </a:r>
            <a:r>
              <a:rPr lang="da-DK" sz="1600" i="1" dirty="0" smtClean="0"/>
              <a:t>  laserscanninger</a:t>
            </a:r>
            <a:r>
              <a:rPr lang="da-DK" sz="1600" i="1" dirty="0"/>
              <a:t>, som vi ikke har den store erfaring med, men som metoden i nogen tilfælde, </a:t>
            </a:r>
            <a:r>
              <a:rPr lang="da-DK" sz="1600" i="1" dirty="0" err="1"/>
              <a:t>f.eks</a:t>
            </a:r>
            <a:r>
              <a:rPr lang="da-DK" sz="1600" i="1" dirty="0"/>
              <a:t> opmåling af hvælv, kan være hensigtsmæssigt at anvende </a:t>
            </a:r>
          </a:p>
          <a:p>
            <a:pPr lvl="1">
              <a:buFont typeface="Arial" charset="0"/>
              <a:buChar char="•"/>
              <a:defRPr/>
            </a:pPr>
            <a:r>
              <a:rPr lang="da-DK" sz="1600" i="1" dirty="0"/>
              <a:t>  </a:t>
            </a:r>
            <a:r>
              <a:rPr lang="da-DK" sz="1600" i="1" dirty="0" smtClean="0"/>
              <a:t>  lysscanninger </a:t>
            </a:r>
            <a:r>
              <a:rPr lang="da-DK" sz="1600" i="1" dirty="0"/>
              <a:t>kan give dokumentation i </a:t>
            </a:r>
            <a:r>
              <a:rPr lang="da-DK" sz="1600" i="1" dirty="0" err="1"/>
              <a:t>myskala</a:t>
            </a:r>
            <a:r>
              <a:rPr lang="da-DK" sz="1600" i="1" dirty="0"/>
              <a:t>.  </a:t>
            </a:r>
            <a:r>
              <a:rPr lang="da-DK" sz="1600" i="1" dirty="0" err="1"/>
              <a:t>Natmus</a:t>
            </a:r>
            <a:r>
              <a:rPr lang="da-DK" sz="1600" i="1" dirty="0"/>
              <a:t> har anvendt metoden flere gange og senest ved dokumentationen af Jellingestenene</a:t>
            </a:r>
          </a:p>
          <a:p>
            <a:pPr lvl="1">
              <a:buFont typeface="Arial" charset="0"/>
              <a:buChar char="•"/>
              <a:defRPr/>
            </a:pPr>
            <a:r>
              <a:rPr lang="da-DK" sz="1600" i="1" dirty="0"/>
              <a:t>  </a:t>
            </a:r>
            <a:r>
              <a:rPr lang="da-DK" sz="1600" i="1" dirty="0" smtClean="0"/>
              <a:t>  allehånde </a:t>
            </a:r>
            <a:r>
              <a:rPr lang="da-DK" sz="1600" i="1" dirty="0"/>
              <a:t>data, digitale, analoge, tekst tegninger, billeder linkes til modellens i sit geografiske GPS punkt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da-DK" sz="1600" i="1" dirty="0"/>
              <a:t>et restaureringsprojekt kan udarbejdes direkte på grundlag af modellen</a:t>
            </a:r>
          </a:p>
          <a:p>
            <a:pPr lvl="1">
              <a:buFont typeface="Arial" charset="0"/>
              <a:buChar char="•"/>
              <a:defRPr/>
            </a:pPr>
            <a:r>
              <a:rPr lang="da-DK" sz="1600" i="1" dirty="0"/>
              <a:t>  </a:t>
            </a:r>
            <a:r>
              <a:rPr lang="da-DK" sz="1600" i="1" dirty="0" smtClean="0"/>
              <a:t>  formidlingen </a:t>
            </a:r>
            <a:r>
              <a:rPr lang="da-DK" sz="1600" i="1" dirty="0"/>
              <a:t>og en 3D visualisering er en direkte viderebearbejdning af modellen </a:t>
            </a:r>
          </a:p>
          <a:p>
            <a:pPr lvl="1">
              <a:buFont typeface="Arial" charset="0"/>
              <a:buChar char="•"/>
              <a:defRPr/>
            </a:pPr>
            <a:r>
              <a:rPr lang="da-DK" sz="1600" i="1" dirty="0"/>
              <a:t>  og sikkert med endnu flere muligheder!</a:t>
            </a:r>
          </a:p>
        </p:txBody>
      </p:sp>
      <p:sp>
        <p:nvSpPr>
          <p:cNvPr id="3" name="Rektangel 2"/>
          <p:cNvSpPr/>
          <p:nvPr/>
        </p:nvSpPr>
        <p:spPr>
          <a:xfrm>
            <a:off x="6234316" y="6504980"/>
            <a:ext cx="25911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dirty="0"/>
              <a:t>Nationalmuseet d. 29. november 2011</a:t>
            </a:r>
          </a:p>
        </p:txBody>
      </p:sp>
      <p:pic>
        <p:nvPicPr>
          <p:cNvPr id="4" name="Billede 3" descr="natmus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355204"/>
            <a:ext cx="225742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96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32039" y="188640"/>
            <a:ext cx="4248473" cy="2637110"/>
          </a:xfrm>
        </p:spPr>
        <p:txBody>
          <a:bodyPr>
            <a:normAutofit/>
          </a:bodyPr>
          <a:lstStyle/>
          <a:p>
            <a:pPr indent="-173736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da-DK" sz="2400" b="1" dirty="0" smtClean="0">
                <a:cs typeface="Times New Roman" pitchFamily="18" charset="0"/>
              </a:rPr>
              <a:t>Flm, Fjellerup Østergård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da-DK" sz="2400" b="1" dirty="0" smtClean="0">
                <a:cs typeface="Times New Roman" pitchFamily="18" charset="0"/>
              </a:rPr>
              <a:t>analog 3D-opmåling 1995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da-DK" sz="1900" dirty="0" smtClean="0">
                <a:cs typeface="Times New Roman" pitchFamily="18" charset="0"/>
              </a:rPr>
              <a:t>I Frilandsmuseets opmålinger indfører ark. Arne Ludvigsen det 3. mål, z-målet i 1930érne i forbindelse med opmåling af bygninger til flytning.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4914" indent="-45720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da-DK" sz="2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267" name="Object 4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1104189072"/>
              </p:ext>
            </p:extLst>
          </p:nvPr>
        </p:nvGraphicFramePr>
        <p:xfrm>
          <a:off x="107504" y="213419"/>
          <a:ext cx="4859338" cy="350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Billeddokument" r:id="rId4" imgW="6830008" imgH="4795935" progId="Imaging.Document">
                  <p:embed/>
                </p:oleObj>
              </mc:Choice>
              <mc:Fallback>
                <p:oleObj name="Billeddokument" r:id="rId4" imgW="6830008" imgH="4795935" progId="Imaging.Document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213419"/>
                        <a:ext cx="4859338" cy="350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8" name="Picture 5" descr="M:\INDTÆGTSDÆKKEDE OPGAVER 2006\Externeopgaver 2006\Vestergrave.Randers 031-004\Opmåling\PDF\Total-Mode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01282"/>
            <a:ext cx="4724400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45559" y="3933056"/>
            <a:ext cx="4374041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a-DK" sz="2400" b="1" dirty="0">
                <a:latin typeface="+mn-lt"/>
              </a:rPr>
              <a:t>Randers, </a:t>
            </a:r>
            <a:r>
              <a:rPr lang="da-DK" sz="2400" b="1" dirty="0" err="1">
                <a:latin typeface="+mn-lt"/>
              </a:rPr>
              <a:t>Vestergrave</a:t>
            </a:r>
            <a:r>
              <a:rPr lang="da-DK" sz="2400" b="1" dirty="0">
                <a:latin typeface="+mn-lt"/>
              </a:rPr>
              <a:t> </a:t>
            </a:r>
          </a:p>
          <a:p>
            <a:pPr>
              <a:defRPr/>
            </a:pPr>
            <a:r>
              <a:rPr lang="da-DK" sz="2400" b="1" dirty="0">
                <a:latin typeface="+mn-lt"/>
              </a:rPr>
              <a:t>digital 3D-opm. 2006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da-DK" dirty="0" smtClean="0">
              <a:latin typeface="+mn-lt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da-DK" dirty="0" smtClean="0">
                <a:latin typeface="+mn-lt"/>
              </a:rPr>
              <a:t>Opmålingen </a:t>
            </a:r>
            <a:r>
              <a:rPr lang="da-DK" dirty="0">
                <a:latin typeface="+mn-lt"/>
              </a:rPr>
              <a:t>foretages i lukkede polygoner og fremstår dermed som færdigtegnede elementer når data overføres fra totalstation til tegneprogrammet </a:t>
            </a:r>
            <a:r>
              <a:rPr lang="da-DK" dirty="0" err="1">
                <a:latin typeface="+mn-lt"/>
              </a:rPr>
              <a:t>Auto-Cad</a:t>
            </a:r>
            <a:endParaRPr lang="da-DK" dirty="0">
              <a:latin typeface="+mn-lt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6372200" y="6542421"/>
            <a:ext cx="25911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dirty="0"/>
              <a:t>Nationalmuseet d. 29. november 2011</a:t>
            </a:r>
          </a:p>
        </p:txBody>
      </p:sp>
      <p:pic>
        <p:nvPicPr>
          <p:cNvPr id="7" name="Billede 6" descr="natmus_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559" y="6477000"/>
            <a:ext cx="225742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5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60350"/>
            <a:ext cx="7086600" cy="714375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algn="l" eaLnBrk="1" hangingPunct="1"/>
            <a:r>
              <a:rPr lang="da-DK" b="1" dirty="0" smtClean="0">
                <a:cs typeface="Tunga" pitchFamily="34" charset="0"/>
              </a:rPr>
              <a:t>3D -Værktøjer til opmåling</a:t>
            </a:r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pPr indent="-173736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da-DK" sz="2400"/>
              <a:t> </a:t>
            </a:r>
          </a:p>
        </p:txBody>
      </p:sp>
      <p:graphicFrame>
        <p:nvGraphicFramePr>
          <p:cNvPr id="12292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7916029"/>
              </p:ext>
            </p:extLst>
          </p:nvPr>
        </p:nvGraphicFramePr>
        <p:xfrm>
          <a:off x="7229475" y="116632"/>
          <a:ext cx="168592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Image" r:id="rId4" imgW="1701587" imgH="279365" progId="Photoshop.Image.4">
                  <p:embed/>
                </p:oleObj>
              </mc:Choice>
              <mc:Fallback>
                <p:oleObj name="Image" r:id="rId4" imgW="1701587" imgH="279365" progId="Photoshop.Image.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9475" y="116632"/>
                        <a:ext cx="1685925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71513" y="1431925"/>
            <a:ext cx="8243887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da-DK" b="1" dirty="0">
                <a:latin typeface="+mn-lt"/>
              </a:rPr>
              <a:t> Målebånd og tommestok</a:t>
            </a:r>
          </a:p>
          <a:p>
            <a:pPr eaLnBrk="0" hangingPunct="0">
              <a:buFontTx/>
              <a:buChar char="•"/>
              <a:defRPr/>
            </a:pPr>
            <a:r>
              <a:rPr lang="da-DK" b="1" dirty="0">
                <a:latin typeface="+mn-lt"/>
              </a:rPr>
              <a:t> Totalstation</a:t>
            </a:r>
          </a:p>
          <a:p>
            <a:pPr eaLnBrk="0" hangingPunct="0">
              <a:buFontTx/>
              <a:buChar char="•"/>
              <a:defRPr/>
            </a:pPr>
            <a:r>
              <a:rPr lang="da-DK" b="1" dirty="0">
                <a:latin typeface="+mn-lt"/>
              </a:rPr>
              <a:t> Billedbehandling</a:t>
            </a:r>
          </a:p>
          <a:p>
            <a:pPr eaLnBrk="0" hangingPunct="0">
              <a:buFontTx/>
              <a:buChar char="•"/>
              <a:defRPr/>
            </a:pPr>
            <a:r>
              <a:rPr lang="da-DK" b="1" dirty="0">
                <a:latin typeface="+mn-lt"/>
              </a:rPr>
              <a:t> Laserscanning</a:t>
            </a:r>
          </a:p>
          <a:p>
            <a:pPr eaLnBrk="0" hangingPunct="0">
              <a:buFontTx/>
              <a:buChar char="•"/>
              <a:defRPr/>
            </a:pPr>
            <a:r>
              <a:rPr lang="da-DK" b="1" dirty="0">
                <a:latin typeface="+mn-lt"/>
              </a:rPr>
              <a:t> (Lysscanning)</a:t>
            </a:r>
          </a:p>
          <a:p>
            <a:pPr eaLnBrk="0" hangingPunct="0">
              <a:defRPr/>
            </a:pPr>
            <a:endParaRPr lang="da-DK" b="1" dirty="0"/>
          </a:p>
          <a:p>
            <a:pPr eaLnBrk="0" hangingPunct="0">
              <a:defRPr/>
            </a:pPr>
            <a:endParaRPr lang="da-DK" b="1" dirty="0"/>
          </a:p>
        </p:txBody>
      </p:sp>
      <p:pic>
        <p:nvPicPr>
          <p:cNvPr id="12294" name="Picture 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3200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0"/>
            <a:ext cx="1828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 descr="C:\cyrax.bm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168116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C:\test.bm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267200"/>
            <a:ext cx="2971800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6317412" y="6488667"/>
            <a:ext cx="25911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dirty="0"/>
              <a:t>Nationalmuseet d. 29. november 2011</a:t>
            </a:r>
          </a:p>
        </p:txBody>
      </p:sp>
    </p:spTree>
    <p:extLst>
      <p:ext uri="{BB962C8B-B14F-4D97-AF65-F5344CB8AC3E}">
        <p14:creationId xmlns:p14="http://schemas.microsoft.com/office/powerpoint/2010/main" val="304970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natmus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237312"/>
            <a:ext cx="2257425" cy="381000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6551712" y="6381328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Nationalmuseet d. 29. november 2011</a:t>
            </a:r>
            <a:endParaRPr lang="da-DK" sz="1200" dirty="0"/>
          </a:p>
        </p:txBody>
      </p:sp>
      <p:sp>
        <p:nvSpPr>
          <p:cNvPr id="11" name="Tekstboks 10"/>
          <p:cNvSpPr txBox="1"/>
          <p:nvPr/>
        </p:nvSpPr>
        <p:spPr>
          <a:xfrm>
            <a:off x="1835696" y="260648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 smtClean="0"/>
              <a:t>Sixtus batteriet</a:t>
            </a:r>
            <a:endParaRPr lang="da-DK" sz="3200" dirty="0"/>
          </a:p>
        </p:txBody>
      </p:sp>
      <p:sp>
        <p:nvSpPr>
          <p:cNvPr id="7" name="Tekstboks 6"/>
          <p:cNvSpPr txBox="1"/>
          <p:nvPr/>
        </p:nvSpPr>
        <p:spPr>
          <a:xfrm>
            <a:off x="4788024" y="1268760"/>
            <a:ext cx="4355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Opdragsgiver:  Forsvarets Bygnings- &amp; 	  	          Etablissementstjeneste                      År :                      2008</a:t>
            </a:r>
          </a:p>
          <a:p>
            <a:r>
              <a:rPr lang="da-DK" dirty="0" smtClean="0"/>
              <a:t>Omkostninger:  Kr.  90.000</a:t>
            </a:r>
          </a:p>
          <a:p>
            <a:r>
              <a:rPr lang="da-DK" dirty="0" smtClean="0"/>
              <a:t>Anvendelse:      Stabilisering/ Genoprettelse </a:t>
            </a:r>
            <a:endParaRPr lang="da-DK" dirty="0"/>
          </a:p>
        </p:txBody>
      </p:sp>
      <p:sp>
        <p:nvSpPr>
          <p:cNvPr id="9" name="Tekstboks 8"/>
          <p:cNvSpPr txBox="1"/>
          <p:nvPr/>
        </p:nvSpPr>
        <p:spPr>
          <a:xfrm>
            <a:off x="179512" y="5445224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Metoder:   	Totalstation</a:t>
            </a:r>
          </a:p>
          <a:p>
            <a:r>
              <a:rPr lang="da-DK" dirty="0" smtClean="0"/>
              <a:t>	  	(GPS)</a:t>
            </a:r>
            <a:r>
              <a:rPr lang="da-DK" dirty="0"/>
              <a:t>	</a:t>
            </a:r>
            <a:r>
              <a:rPr lang="da-DK" dirty="0" smtClean="0"/>
              <a:t>  </a:t>
            </a:r>
          </a:p>
          <a:p>
            <a:endParaRPr lang="da-DK" dirty="0"/>
          </a:p>
        </p:txBody>
      </p:sp>
      <p:pic>
        <p:nvPicPr>
          <p:cNvPr id="8" name="Billede 7" descr="70122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24744"/>
            <a:ext cx="3528392" cy="2646294"/>
          </a:xfrm>
          <a:prstGeom prst="rect">
            <a:avLst/>
          </a:prstGeom>
        </p:spPr>
      </p:pic>
      <p:pic>
        <p:nvPicPr>
          <p:cNvPr id="10" name="Billede 9" descr="Sixtus_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3573016"/>
            <a:ext cx="5148064" cy="2650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natmus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237312"/>
            <a:ext cx="2257425" cy="381000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6551712" y="6381328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Nationalmuseet d. 29. november 2011</a:t>
            </a:r>
            <a:endParaRPr lang="da-DK" sz="1200" dirty="0"/>
          </a:p>
        </p:txBody>
      </p:sp>
      <p:sp>
        <p:nvSpPr>
          <p:cNvPr id="11" name="Tekstboks 10"/>
          <p:cNvSpPr txBox="1"/>
          <p:nvPr/>
        </p:nvSpPr>
        <p:spPr>
          <a:xfrm>
            <a:off x="1835696" y="260648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 smtClean="0"/>
              <a:t>Jelling monumentet</a:t>
            </a:r>
            <a:endParaRPr lang="da-DK" sz="3200" dirty="0"/>
          </a:p>
        </p:txBody>
      </p:sp>
      <p:sp>
        <p:nvSpPr>
          <p:cNvPr id="7" name="Tekstboks 6"/>
          <p:cNvSpPr txBox="1"/>
          <p:nvPr/>
        </p:nvSpPr>
        <p:spPr>
          <a:xfrm>
            <a:off x="4788024" y="1268760"/>
            <a:ext cx="4355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Opdragsgiver:  </a:t>
            </a:r>
            <a:r>
              <a:rPr lang="da-DK" dirty="0" err="1" smtClean="0"/>
              <a:t>Kulturarvsstyrelsen</a:t>
            </a:r>
            <a:endParaRPr lang="da-DK" dirty="0" smtClean="0"/>
          </a:p>
          <a:p>
            <a:r>
              <a:rPr lang="da-DK" dirty="0" smtClean="0"/>
              <a:t>År:                      2010</a:t>
            </a:r>
          </a:p>
          <a:p>
            <a:r>
              <a:rPr lang="da-DK" dirty="0" smtClean="0"/>
              <a:t>Omkostninger:  Kr. 20.000</a:t>
            </a:r>
          </a:p>
          <a:p>
            <a:r>
              <a:rPr lang="da-DK" dirty="0" smtClean="0"/>
              <a:t>Anvendelse:      Sikring </a:t>
            </a:r>
            <a:endParaRPr lang="da-DK" dirty="0"/>
          </a:p>
        </p:txBody>
      </p:sp>
      <p:sp>
        <p:nvSpPr>
          <p:cNvPr id="9" name="Tekstboks 8"/>
          <p:cNvSpPr txBox="1"/>
          <p:nvPr/>
        </p:nvSpPr>
        <p:spPr>
          <a:xfrm>
            <a:off x="179512" y="5445224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Metoder:  	Totalstation </a:t>
            </a:r>
          </a:p>
          <a:p>
            <a:r>
              <a:rPr lang="da-DK" dirty="0"/>
              <a:t>	</a:t>
            </a:r>
            <a:r>
              <a:rPr lang="da-DK" dirty="0" smtClean="0"/>
              <a:t>  	(</a:t>
            </a:r>
            <a:r>
              <a:rPr lang="da-DK" dirty="0" err="1" smtClean="0"/>
              <a:t>Lysscanning</a:t>
            </a:r>
            <a:r>
              <a:rPr lang="da-DK" dirty="0" smtClean="0"/>
              <a:t>)</a:t>
            </a:r>
          </a:p>
          <a:p>
            <a:r>
              <a:rPr lang="da-DK" dirty="0"/>
              <a:t>	</a:t>
            </a:r>
            <a:r>
              <a:rPr lang="da-DK" dirty="0" smtClean="0"/>
              <a:t>  </a:t>
            </a:r>
          </a:p>
          <a:p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068960"/>
            <a:ext cx="4447926" cy="318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340768"/>
            <a:ext cx="3960440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natmus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237312"/>
            <a:ext cx="2257425" cy="381000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6551712" y="6381328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Nationalmuseet d. 29. november 2011</a:t>
            </a:r>
            <a:endParaRPr lang="da-DK" sz="1200" dirty="0"/>
          </a:p>
        </p:txBody>
      </p:sp>
      <p:sp>
        <p:nvSpPr>
          <p:cNvPr id="11" name="Tekstboks 10"/>
          <p:cNvSpPr txBox="1"/>
          <p:nvPr/>
        </p:nvSpPr>
        <p:spPr>
          <a:xfrm>
            <a:off x="1835696" y="260648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 smtClean="0"/>
              <a:t>Vestergrave</a:t>
            </a:r>
            <a:r>
              <a:rPr lang="da-DK" sz="3200" dirty="0"/>
              <a:t> </a:t>
            </a:r>
            <a:r>
              <a:rPr lang="da-DK" sz="3200" dirty="0" smtClean="0"/>
              <a:t>- Randers</a:t>
            </a:r>
            <a:endParaRPr lang="da-DK" sz="3200" dirty="0"/>
          </a:p>
        </p:txBody>
      </p:sp>
      <p:sp>
        <p:nvSpPr>
          <p:cNvPr id="7" name="Tekstboks 6"/>
          <p:cNvSpPr txBox="1"/>
          <p:nvPr/>
        </p:nvSpPr>
        <p:spPr>
          <a:xfrm>
            <a:off x="4788024" y="1268760"/>
            <a:ext cx="4355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Opdragsgiver:   Fonden til bevarelse af gamle 	           bygninger</a:t>
            </a:r>
          </a:p>
          <a:p>
            <a:r>
              <a:rPr lang="da-DK" dirty="0" smtClean="0"/>
              <a:t>År:	           2007</a:t>
            </a:r>
          </a:p>
          <a:p>
            <a:r>
              <a:rPr lang="da-DK" dirty="0" smtClean="0"/>
              <a:t>Omkostninger:  Kr. 121.000</a:t>
            </a:r>
          </a:p>
          <a:p>
            <a:r>
              <a:rPr lang="da-DK" dirty="0" smtClean="0"/>
              <a:t>Anvendelse:       Restaurering</a:t>
            </a:r>
            <a:endParaRPr lang="da-DK" dirty="0"/>
          </a:p>
        </p:txBody>
      </p:sp>
      <p:sp>
        <p:nvSpPr>
          <p:cNvPr id="9" name="Tekstboks 8"/>
          <p:cNvSpPr txBox="1"/>
          <p:nvPr/>
        </p:nvSpPr>
        <p:spPr>
          <a:xfrm>
            <a:off x="179512" y="5445224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Metoder: 	Totalstation </a:t>
            </a:r>
          </a:p>
          <a:p>
            <a:r>
              <a:rPr lang="da-DK" dirty="0"/>
              <a:t>	</a:t>
            </a:r>
            <a:r>
              <a:rPr lang="da-DK" dirty="0" smtClean="0"/>
              <a:t>	Båndmål</a:t>
            </a:r>
          </a:p>
          <a:p>
            <a:r>
              <a:rPr lang="da-DK" dirty="0"/>
              <a:t>	</a:t>
            </a:r>
            <a:r>
              <a:rPr lang="da-DK" dirty="0" smtClean="0"/>
              <a:t>  </a:t>
            </a:r>
          </a:p>
          <a:p>
            <a:endParaRPr lang="da-DK" dirty="0"/>
          </a:p>
        </p:txBody>
      </p:sp>
      <p:pic>
        <p:nvPicPr>
          <p:cNvPr id="8" name="Billede 7" descr="Vestergrave_f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12776"/>
            <a:ext cx="4104456" cy="3074000"/>
          </a:xfrm>
          <a:prstGeom prst="rect">
            <a:avLst/>
          </a:prstGeom>
        </p:spPr>
      </p:pic>
      <p:pic>
        <p:nvPicPr>
          <p:cNvPr id="10" name="Billede 9" descr="Vestergrave_opstalt_no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284984"/>
            <a:ext cx="4278876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natmus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237312"/>
            <a:ext cx="2257425" cy="381000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6551712" y="6381328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Nationalmuseet d. 29. november 2011</a:t>
            </a:r>
            <a:endParaRPr lang="da-DK" sz="1200" dirty="0"/>
          </a:p>
        </p:txBody>
      </p:sp>
      <p:sp>
        <p:nvSpPr>
          <p:cNvPr id="11" name="Tekstboks 10"/>
          <p:cNvSpPr txBox="1"/>
          <p:nvPr/>
        </p:nvSpPr>
        <p:spPr>
          <a:xfrm>
            <a:off x="1835696" y="260648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 smtClean="0"/>
              <a:t>Fæstningsmur</a:t>
            </a:r>
            <a:r>
              <a:rPr lang="da-DK" sz="3200" dirty="0"/>
              <a:t> </a:t>
            </a:r>
            <a:r>
              <a:rPr lang="da-DK" sz="3200" dirty="0" smtClean="0"/>
              <a:t>- Kronborg</a:t>
            </a:r>
            <a:endParaRPr lang="da-DK" sz="3200" dirty="0"/>
          </a:p>
        </p:txBody>
      </p:sp>
      <p:sp>
        <p:nvSpPr>
          <p:cNvPr id="7" name="Tekstboks 6"/>
          <p:cNvSpPr txBox="1"/>
          <p:nvPr/>
        </p:nvSpPr>
        <p:spPr>
          <a:xfrm>
            <a:off x="4788024" y="1268760"/>
            <a:ext cx="4355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Opdragsgiver:    Erik Møllers tegnestue</a:t>
            </a:r>
          </a:p>
          <a:p>
            <a:r>
              <a:rPr lang="da-DK" dirty="0" smtClean="0"/>
              <a:t>År:                        2003</a:t>
            </a:r>
          </a:p>
          <a:p>
            <a:r>
              <a:rPr lang="da-DK" dirty="0" smtClean="0"/>
              <a:t>Omkostninger:   Kr. 21.000</a:t>
            </a:r>
          </a:p>
          <a:p>
            <a:r>
              <a:rPr lang="da-DK" dirty="0" smtClean="0"/>
              <a:t>Anvendelse:       Historisk dokumentation</a:t>
            </a:r>
            <a:endParaRPr lang="da-DK" dirty="0"/>
          </a:p>
        </p:txBody>
      </p:sp>
      <p:sp>
        <p:nvSpPr>
          <p:cNvPr id="9" name="Tekstboks 8"/>
          <p:cNvSpPr txBox="1"/>
          <p:nvPr/>
        </p:nvSpPr>
        <p:spPr>
          <a:xfrm>
            <a:off x="179512" y="5445224"/>
            <a:ext cx="360040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Metoder:   	Totalstation </a:t>
            </a:r>
          </a:p>
          <a:p>
            <a:r>
              <a:rPr lang="da-DK" dirty="0" smtClean="0"/>
              <a:t>  	  	Fotogrammetri</a:t>
            </a:r>
          </a:p>
          <a:p>
            <a:r>
              <a:rPr lang="da-DK" dirty="0"/>
              <a:t>	</a:t>
            </a:r>
            <a:r>
              <a:rPr lang="da-DK" dirty="0" smtClean="0"/>
              <a:t>  </a:t>
            </a:r>
          </a:p>
          <a:p>
            <a:endParaRPr lang="da-DK" dirty="0"/>
          </a:p>
        </p:txBody>
      </p:sp>
      <p:pic>
        <p:nvPicPr>
          <p:cNvPr id="8" name="Billede 7" descr="Kronborg_mur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780928"/>
            <a:ext cx="4536504" cy="3206430"/>
          </a:xfrm>
          <a:prstGeom prst="rect">
            <a:avLst/>
          </a:prstGeom>
        </p:spPr>
      </p:pic>
      <p:pic>
        <p:nvPicPr>
          <p:cNvPr id="10" name="Billede 9" descr="Kronborg_f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052736"/>
            <a:ext cx="2766053" cy="414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Gråtone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519</Words>
  <Application>Microsoft Office PowerPoint</Application>
  <PresentationFormat>Skærmshow (4:3)</PresentationFormat>
  <Paragraphs>114</Paragraphs>
  <Slides>12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2</vt:i4>
      </vt:variant>
      <vt:variant>
        <vt:lpstr>Diastitler</vt:lpstr>
      </vt:variant>
      <vt:variant>
        <vt:i4>12</vt:i4>
      </vt:variant>
    </vt:vector>
  </HeadingPairs>
  <TitlesOfParts>
    <vt:vector size="15" baseType="lpstr">
      <vt:lpstr>Kontortema</vt:lpstr>
      <vt:lpstr>Billeddokument</vt:lpstr>
      <vt:lpstr>Image</vt:lpstr>
      <vt:lpstr>PowerPoint-præsentation</vt:lpstr>
      <vt:lpstr>Dokumentation – bygning og anlæg Tegnestuen Friland, Nationalmuseet</vt:lpstr>
      <vt:lpstr>PowerPoint-præsentation</vt:lpstr>
      <vt:lpstr>PowerPoint-præsentation</vt:lpstr>
      <vt:lpstr>3D -Værktøjer til opmåling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Nationalmuseet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3D-opmåling, grundlag for dokumentation og projektering</dc:title>
  <dc:creator>KLa</dc:creator>
  <cp:lastModifiedBy>Ruhe, Rikke</cp:lastModifiedBy>
  <cp:revision>31</cp:revision>
  <dcterms:created xsi:type="dcterms:W3CDTF">2011-11-28T09:39:37Z</dcterms:created>
  <dcterms:modified xsi:type="dcterms:W3CDTF">2012-01-31T12:28:25Z</dcterms:modified>
</cp:coreProperties>
</file>